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82" r:id="rId2"/>
    <p:sldId id="483" r:id="rId3"/>
    <p:sldId id="485" r:id="rId4"/>
    <p:sldId id="441" r:id="rId5"/>
    <p:sldId id="459" r:id="rId6"/>
    <p:sldId id="453" r:id="rId7"/>
    <p:sldId id="456" r:id="rId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50113" initials="5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19C0E1"/>
    <a:srgbClr val="C20D20"/>
    <a:srgbClr val="A6CD66"/>
    <a:srgbClr val="3B3B3B"/>
    <a:srgbClr val="0074B4"/>
    <a:srgbClr val="008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9" autoAdjust="0"/>
    <p:restoredTop sz="94660"/>
  </p:normalViewPr>
  <p:slideViewPr>
    <p:cSldViewPr>
      <p:cViewPr varScale="1">
        <p:scale>
          <a:sx n="105" d="100"/>
          <a:sy n="105" d="100"/>
        </p:scale>
        <p:origin x="18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419" y="58"/>
      </p:cViewPr>
      <p:guideLst>
        <p:guide orient="horz" pos="3156"/>
        <p:guide pos="2170"/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r">
              <a:defRPr sz="1200"/>
            </a:lvl1pPr>
          </a:lstStyle>
          <a:p>
            <a:pPr>
              <a:defRPr/>
            </a:pPr>
            <a:fld id="{4EE00AE9-CEC6-6146-BB9B-2DF107C47BD3}" type="datetimeFigureOut">
              <a:rPr lang="en-US"/>
              <a:pPr>
                <a:defRPr/>
              </a:pPr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r">
              <a:defRPr sz="1200"/>
            </a:lvl1pPr>
          </a:lstStyle>
          <a:p>
            <a:pPr>
              <a:defRPr/>
            </a:pPr>
            <a:fld id="{47A7EBF8-8745-0F43-83B9-70163C25F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1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9BA7AF-7F48-A742-8D57-B3180EB40A7E}" type="datetimeFigureOut">
              <a:rPr lang="en-US"/>
              <a:pPr>
                <a:defRPr/>
              </a:pPr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2" tIns="45636" rIns="91272" bIns="4563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272" tIns="45636" rIns="91272" bIns="45636" rtlCol="0"/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6332"/>
          </a:xfrm>
          <a:prstGeom prst="rect">
            <a:avLst/>
          </a:prstGeom>
        </p:spPr>
        <p:txBody>
          <a:bodyPr vert="horz" lIns="91272" tIns="45636" rIns="91272" bIns="4563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E270AF-38F9-D14E-8F80-ED486761B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28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270AF-38F9-D14E-8F80-ED486761B82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ThankYou.jp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Title_Local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Title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LEO_Brand_Assets/DESIGN_EXAMPLES/LEO_BRAND/LEO_PPT/JPEGS/LEO_PPT_design_blue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design_green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Works7/Clients/LEO/Identity_Guidelines/DesignExamples/LEO_PPT/JPEGS/LEO_PPT_gradient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EA3AD-3A26-42DF-B2EA-45A9BF1E9AE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576B391-838C-452A-890F-68DFC2C5E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404465"/>
            <a:ext cx="7560890" cy="576263"/>
          </a:xfrm>
          <a:ln>
            <a:noFill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br>
              <a:rPr lang="en-IE" dirty="0"/>
            </a:br>
            <a:r>
              <a:rPr lang="en-IE" dirty="0"/>
              <a:t>Feasibility Study/ Innovation Grants</a:t>
            </a:r>
            <a:br>
              <a:rPr lang="en-IE" dirty="0"/>
            </a:b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0089C3"/>
                </a:solidFill>
              </a:defRPr>
            </a:lvl4pPr>
            <a:lvl5pPr marL="1404000">
              <a:defRPr>
                <a:solidFill>
                  <a:srgbClr val="0089C3"/>
                </a:solidFill>
              </a:defRPr>
            </a:lvl5pPr>
          </a:lstStyle>
          <a:p>
            <a:pPr lvl="0"/>
            <a:r>
              <a:rPr lang="en-IE" dirty="0"/>
              <a:t>Average grant €10,000</a:t>
            </a:r>
          </a:p>
          <a:p>
            <a:pPr lvl="0"/>
            <a:endParaRPr lang="en-IE" dirty="0"/>
          </a:p>
          <a:p>
            <a:pPr lvl="0"/>
            <a:r>
              <a:rPr lang="en-IE" dirty="0"/>
              <a:t>Must have the money to spend it and get 50% refund based on receipts (excluding VAT)</a:t>
            </a:r>
          </a:p>
          <a:p>
            <a:pPr lvl="0"/>
            <a:endParaRPr lang="en-IE" dirty="0"/>
          </a:p>
          <a:p>
            <a:pPr lvl="0"/>
            <a:r>
              <a:rPr lang="en-IE" dirty="0"/>
              <a:t> 50% towards costs of 3rd party consultancy 	</a:t>
            </a:r>
          </a:p>
          <a:p>
            <a:pPr lvl="0"/>
            <a:r>
              <a:rPr lang="en-IE" dirty="0"/>
              <a:t> 50% patent costs</a:t>
            </a:r>
          </a:p>
          <a:p>
            <a:pPr lvl="0"/>
            <a:r>
              <a:rPr lang="en-IE" dirty="0"/>
              <a:t> 50% prototype development costs								</a:t>
            </a:r>
          </a:p>
        </p:txBody>
      </p:sp>
    </p:spTree>
    <p:extLst>
      <p:ext uri="{BB962C8B-B14F-4D97-AF65-F5344CB8AC3E}">
        <p14:creationId xmlns:p14="http://schemas.microsoft.com/office/powerpoint/2010/main" val="164262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A6CD66"/>
                </a:solidFill>
              </a:defRPr>
            </a:lvl4pPr>
            <a:lvl5pPr marL="1404000">
              <a:defRPr>
                <a:solidFill>
                  <a:srgbClr val="A6CD6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73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416824" cy="939536"/>
          </a:xfrm>
        </p:spPr>
        <p:txBody>
          <a:bodyPr anchor="t"/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600" y="3068960"/>
            <a:ext cx="7416824" cy="1512168"/>
          </a:xfrm>
        </p:spPr>
        <p:txBody>
          <a:bodyPr/>
          <a:lstStyle>
            <a:lvl1pPr>
              <a:defRPr sz="1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30000"/>
              </a:lnSpc>
              <a:buNone/>
              <a:defRPr sz="1600"/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514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60840" cy="50405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 marL="1404000"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7560840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300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040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971600" y="836712"/>
            <a:ext cx="5832648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rgbClr val="A6CD66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715200" cy="39890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/>
              <a:buChar char="•"/>
              <a:defRPr sz="1800" b="0"/>
            </a:lvl1pPr>
            <a:lvl2pPr marL="720000" indent="-285750">
              <a:buFont typeface="Lucida Grande"/>
              <a:buChar char="﹣"/>
              <a:defRPr sz="1600"/>
            </a:lvl2pPr>
            <a:lvl3pPr marL="972000" indent="-228600">
              <a:buFont typeface="Arial"/>
              <a:buChar char="•"/>
              <a:defRPr sz="1400">
                <a:solidFill>
                  <a:srgbClr val="19C0E1"/>
                </a:solidFill>
              </a:defRPr>
            </a:lvl3pPr>
            <a:lvl4pPr marL="756000">
              <a:defRPr/>
            </a:lvl4pPr>
            <a:lvl5pPr marL="972000"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2196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971550" y="1341438"/>
            <a:ext cx="7704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04656" cy="50405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74747"/>
                </a:solidFill>
              </a:defRPr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3773016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IE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0882" y="836712"/>
            <a:ext cx="5905373" cy="36004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3pPr marL="0" indent="0">
              <a:buNone/>
              <a:defRPr/>
            </a:lvl3pPr>
            <a:lvl5pPr marL="707400" indent="0">
              <a:buNone/>
              <a:defRPr/>
            </a:lvl5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2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5832648" cy="864095"/>
          </a:xfrm>
        </p:spPr>
        <p:txBody>
          <a:bodyPr anchor="t">
            <a:normAutofit/>
          </a:bodyPr>
          <a:lstStyle>
            <a:lvl1pPr algn="l">
              <a:defRPr sz="3000" b="0" cap="none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404664"/>
            <a:ext cx="5904656" cy="792088"/>
          </a:xfrm>
          <a:ln>
            <a:noFill/>
          </a:ln>
        </p:spPr>
        <p:txBody>
          <a:bodyPr anchor="b"/>
          <a:lstStyle>
            <a:lvl1pPr marL="0" indent="0">
              <a:buNone/>
              <a:defRPr sz="1800">
                <a:solidFill>
                  <a:srgbClr val="19C0E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75" y="2924943"/>
            <a:ext cx="5832673" cy="2448272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/>
            </a:lvl1pPr>
            <a:lvl2pPr marL="666000" indent="-342900">
              <a:lnSpc>
                <a:spcPct val="120000"/>
              </a:lnSpc>
              <a:buFont typeface="+mj-lt"/>
              <a:buAutoNum type="alphaLcPeriod"/>
              <a:defRPr/>
            </a:lvl2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6366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832648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00201"/>
            <a:ext cx="3524200" cy="4133056"/>
          </a:xfrm>
        </p:spPr>
        <p:txBody>
          <a:bodyPr/>
          <a:lstStyle>
            <a:lvl1pPr>
              <a:defRPr sz="1800"/>
            </a:lvl1pPr>
            <a:lvl2pPr marL="360000">
              <a:lnSpc>
                <a:spcPct val="150000"/>
              </a:lnSpc>
              <a:defRPr sz="1600"/>
            </a:lvl2pPr>
            <a:lvl3pPr marL="633600" indent="-285750">
              <a:buFont typeface="Lucida Grande"/>
              <a:buChar char="﹣"/>
              <a:defRPr sz="1600"/>
            </a:lvl3pPr>
            <a:lvl4pPr marL="216000">
              <a:defRPr sz="1400"/>
            </a:lvl4pPr>
            <a:lvl5pPr marL="1296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IE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3334" y="1600201"/>
            <a:ext cx="3733465" cy="4205064"/>
          </a:xfrm>
        </p:spPr>
        <p:txBody>
          <a:bodyPr/>
          <a:lstStyle>
            <a:lvl1pPr>
              <a:defRPr sz="1800">
                <a:solidFill>
                  <a:srgbClr val="474747"/>
                </a:solidFill>
              </a:defRPr>
            </a:lvl1pPr>
            <a:lvl2pPr marL="360000">
              <a:lnSpc>
                <a:spcPct val="150000"/>
              </a:lnSpc>
              <a:defRPr sz="1600"/>
            </a:lvl2pPr>
            <a:lvl3pPr marL="576000">
              <a:defRPr sz="1600"/>
            </a:lvl3pPr>
            <a:lvl4pPr marL="108000">
              <a:defRPr sz="1400"/>
            </a:lvl4pPr>
            <a:lvl5pPr marL="11880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03612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5976664" cy="5753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174875"/>
            <a:ext cx="3525788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9626" y="1535113"/>
            <a:ext cx="3527173" cy="639762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9626" y="2174875"/>
            <a:ext cx="3527173" cy="3486373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400"/>
            </a:lvl3pPr>
            <a:lvl4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4pPr>
            <a:lvl5pPr>
              <a:defRPr sz="14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087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BF5A-8FA3-FC4E-ADF9-2595A358F50C}" type="datetime1">
              <a:rPr lang="en-IE"/>
              <a:pPr>
                <a:defRPr/>
              </a:pPr>
              <a:t>05/06/2026</a:t>
            </a:fld>
            <a:endParaRPr lang="en-I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08725"/>
            <a:ext cx="4667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3F15-D495-8343-8AE2-F914F439017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4964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11188" y="333375"/>
            <a:ext cx="8208962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77072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ga-IE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548680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ga-IE" noProof="0"/>
              <a:t>Drag picture to placeholder or click icon to add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4725144"/>
            <a:ext cx="5486400" cy="864096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2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EA3AD-3A26-42DF-B2EA-45A9BF1E9AE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A576B391-838C-452A-890F-68DFC2C5ED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42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ThankYou.jpg" descr="/Users/DWorks7/Clients/LEO/Identity_Guidelines/DesignExamples/LEO_PPT/JPEGS/LEO_PPT_ThankYou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636912"/>
            <a:ext cx="3456384" cy="576263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IE" dirty="0"/>
              <a:t>Thanks for listening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5292080" y="3429000"/>
            <a:ext cx="295232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IE" dirty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7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Title_Local.jpg" descr="/Users/DWorks7/Clients/LEO/LEO_Brand_Assets/DESIGN_EXAMPLES/LEO_BRAND/LEO_PPT/JPEGS/LEO_PPT_Title_Local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988840"/>
            <a:ext cx="5040560" cy="1728192"/>
          </a:xfrm>
          <a:ln>
            <a:noFill/>
          </a:ln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IE" dirty="0"/>
              <a:t>Supports for </a:t>
            </a:r>
            <a:br>
              <a:rPr lang="en-IE" dirty="0"/>
            </a:br>
            <a:r>
              <a:rPr lang="en-IE" dirty="0"/>
              <a:t>Micro Businesses </a:t>
            </a:r>
            <a:br>
              <a:rPr lang="en-IE" dirty="0"/>
            </a:br>
            <a:r>
              <a:rPr lang="en-IE" dirty="0"/>
              <a:t>in Dublin City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4581128"/>
            <a:ext cx="4176464" cy="576064"/>
          </a:xfrm>
          <a:ln>
            <a:noFill/>
          </a:ln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IE" dirty="0"/>
              <a:t>Eibhlin Curley</a:t>
            </a:r>
            <a:endParaRPr lang="ga-I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5589240"/>
            <a:ext cx="34918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ga-IE" sz="1600" i="1" dirty="0"/>
              <a:t>Oifig </a:t>
            </a:r>
            <a:r>
              <a:rPr lang="en-IE" sz="1600" i="1" dirty="0"/>
              <a:t>F</a:t>
            </a:r>
            <a:r>
              <a:rPr lang="ga-IE" sz="1600" i="1" dirty="0"/>
              <a:t>iontair Áitiúil </a:t>
            </a:r>
            <a:br>
              <a:rPr lang="en-IE" sz="1600" i="1" dirty="0"/>
            </a:br>
            <a:r>
              <a:rPr lang="en-IE" sz="1600" b="1" i="1" dirty="0" err="1"/>
              <a:t>Chathair</a:t>
            </a:r>
            <a:r>
              <a:rPr lang="en-IE" sz="1600" b="1" i="1" dirty="0"/>
              <a:t> </a:t>
            </a:r>
            <a:r>
              <a:rPr lang="en-IE" sz="1600" b="1" i="1" dirty="0" err="1"/>
              <a:t>Bhaile</a:t>
            </a:r>
            <a:r>
              <a:rPr lang="en-IE" sz="1600" b="1" i="1" dirty="0"/>
              <a:t> </a:t>
            </a:r>
            <a:r>
              <a:rPr lang="ga-IE" sz="1600" b="1" i="1" dirty="0"/>
              <a:t>Á</a:t>
            </a:r>
            <a:r>
              <a:rPr lang="en-IE" sz="1600" b="1" i="1" dirty="0" err="1"/>
              <a:t>tha</a:t>
            </a:r>
            <a:r>
              <a:rPr lang="en-IE" sz="1600" b="1" i="1" dirty="0"/>
              <a:t> </a:t>
            </a:r>
            <a:r>
              <a:rPr lang="en-IE" sz="1600" b="1" i="1" dirty="0" err="1"/>
              <a:t>Cliath</a:t>
            </a:r>
            <a:r>
              <a:rPr lang="en-IE" sz="1600" b="1" i="1" dirty="0"/>
              <a:t> </a:t>
            </a:r>
            <a:r>
              <a:rPr lang="en-IE" sz="1600" b="1" i="1" baseline="0" dirty="0"/>
              <a:t> </a:t>
            </a:r>
            <a:endParaRPr lang="en-IE" sz="1600" b="1" i="1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3491880" y="5979560"/>
            <a:ext cx="5544616" cy="32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kern="1200" baseline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474747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7474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ga-IE" sz="2800" i="1" dirty="0"/>
              <a:t>Local Enterprise Office</a:t>
            </a:r>
            <a:r>
              <a:rPr lang="en-IE" sz="2800" i="1" dirty="0"/>
              <a:t> </a:t>
            </a:r>
            <a:r>
              <a:rPr lang="en-IE" sz="2800" b="1" i="1" dirty="0"/>
              <a:t>Dublin City</a:t>
            </a:r>
            <a:r>
              <a:rPr lang="ga-IE" sz="2800" b="1" i="1" dirty="0"/>
              <a:t> </a:t>
            </a:r>
            <a:r>
              <a:rPr lang="ga-IE" sz="2800" i="1" dirty="0"/>
              <a:t>__________</a:t>
            </a:r>
            <a:endParaRPr lang="en-IE" sz="2800" i="1" dirty="0"/>
          </a:p>
        </p:txBody>
      </p:sp>
    </p:spTree>
    <p:extLst>
      <p:ext uri="{BB962C8B-B14F-4D97-AF65-F5344CB8AC3E}">
        <p14:creationId xmlns:p14="http://schemas.microsoft.com/office/powerpoint/2010/main" val="343695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Title.jpg" descr="/Users/DWorks7/Clients/LEO/LEO_Brand_Assets/DESIGN_EXAMPLES/LEO_BRAND/LEO_PPT/JPEGS/LEO_PPT_Titl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5040560" cy="1296144"/>
          </a:xfrm>
          <a:noFill/>
          <a:ln>
            <a:noFill/>
          </a:ln>
        </p:spPr>
        <p:txBody>
          <a:bodyPr anchor="t">
            <a:noAutofit/>
          </a:bodyPr>
          <a:lstStyle>
            <a:lvl1pPr>
              <a:defRPr sz="34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7584" y="4149080"/>
            <a:ext cx="4176464" cy="1008112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10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200800" cy="3960440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919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design_blue.jpg" descr="/Users/DWorks7/Clients/LEO/LEO_Brand_Assets/DESIGN_EXAMPLES/LEO_BRAND/LEO_PPT/JPEGS/LEO_PPT_design_blue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971550" y="1341438"/>
            <a:ext cx="7632700" cy="0"/>
          </a:xfrm>
          <a:prstGeom prst="line">
            <a:avLst/>
          </a:prstGeom>
          <a:ln>
            <a:solidFill>
              <a:srgbClr val="3B3B3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056784" cy="1008112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1798" y="3284984"/>
            <a:ext cx="7056586" cy="144016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130000"/>
              </a:lnSpc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143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04465"/>
            <a:ext cx="7560890" cy="576263"/>
          </a:xfrm>
          <a:ln>
            <a:noFill/>
          </a:ln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71600" y="1600201"/>
            <a:ext cx="7571184" cy="377301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 b="0"/>
            </a:lvl1pPr>
            <a:lvl2pPr marL="285750" indent="-285750">
              <a:buFont typeface="Arial"/>
              <a:buChar char="•"/>
              <a:defRPr sz="1600"/>
            </a:lvl2pPr>
            <a:lvl3pPr marL="720000" indent="-228600">
              <a:buFont typeface="Lucida Grande"/>
              <a:buChar char="﹣"/>
              <a:defRPr/>
            </a:lvl3pPr>
            <a:lvl4pPr marL="396000">
              <a:defRPr>
                <a:solidFill>
                  <a:srgbClr val="0089C3"/>
                </a:solidFill>
              </a:defRPr>
            </a:lvl4pPr>
            <a:lvl5pPr marL="1404000">
              <a:defRPr>
                <a:solidFill>
                  <a:srgbClr val="0089C3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181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O_PPT_design_green.jpg" descr="/Users/DWorks7/Clients/LEO/Identity_Guidelines/DesignExamples/LEO_PPT/JPEGS/LEO_PPT_design_green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200800" cy="3960440"/>
          </a:xfrm>
          <a:ln>
            <a:noFill/>
          </a:ln>
        </p:spPr>
        <p:txBody>
          <a:bodyPr anchor="t"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ga-IE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926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O_PPT_gradient.jpg" descr="/Users/DWorks7/Clients/LEO/Identity_Guidelines/DesignExamples/LEO_PPT/JPEGS/LEO_PPT_gradient.jpg"/>
          <p:cNvPicPr>
            <a:picLocks noChangeAspect="1"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6696744" cy="4104456"/>
          </a:xfrm>
          <a:ln>
            <a:noFill/>
          </a:ln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2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file://localhost/Users/DWorks7/Clients/LEO/Identity_Guidelines/DesignExamples/LEO_PPT/JPEGS/LEO_PPT_BlueFooter.jpg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O_PPT_BlueFooter.jpg" descr="/Users/DWorks7/Clients/LEO/Identity_Guidelines/DesignExamples/LEO_PPT/JPEGS/LEO_PPT_BlueFooter.jpg"/>
          <p:cNvPicPr>
            <a:picLocks noChangeAspect="1"/>
          </p:cNvPicPr>
          <p:nvPr userDrawn="1"/>
        </p:nvPicPr>
        <p:blipFill>
          <a:blip r:embed="rId22" r:link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260350"/>
            <a:ext cx="763289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  <a:endParaRPr lang="en-I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1600200"/>
            <a:ext cx="76327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550" y="1341438"/>
            <a:ext cx="7632700" cy="0"/>
          </a:xfrm>
          <a:prstGeom prst="line">
            <a:avLst/>
          </a:prstGeom>
          <a:ln>
            <a:solidFill>
              <a:srgbClr val="0089C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0" r:id="rId2"/>
    <p:sldLayoutId id="2147483882" r:id="rId3"/>
    <p:sldLayoutId id="2147483871" r:id="rId4"/>
    <p:sldLayoutId id="2147483874" r:id="rId5"/>
    <p:sldLayoutId id="2147483875" r:id="rId6"/>
    <p:sldLayoutId id="2147483884" r:id="rId7"/>
    <p:sldLayoutId id="2147483883" r:id="rId8"/>
    <p:sldLayoutId id="2147483881" r:id="rId9"/>
    <p:sldLayoutId id="2147483878" r:id="rId10"/>
    <p:sldLayoutId id="2147483879" r:id="rId11"/>
    <p:sldLayoutId id="2147483865" r:id="rId12"/>
    <p:sldLayoutId id="2147483866" r:id="rId13"/>
    <p:sldLayoutId id="2147483867" r:id="rId14"/>
    <p:sldLayoutId id="2147483876" r:id="rId15"/>
    <p:sldLayoutId id="2147483868" r:id="rId16"/>
    <p:sldLayoutId id="2147483869" r:id="rId17"/>
    <p:sldLayoutId id="2147483870" r:id="rId18"/>
    <p:sldLayoutId id="2147483877" r:id="rId19"/>
    <p:sldLayoutId id="2147483880" r:id="rId20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474747"/>
          </a:solidFill>
          <a:latin typeface="Calibri"/>
          <a:ea typeface="ＭＳ Ｐゴシック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474747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74747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kern="1200">
          <a:solidFill>
            <a:srgbClr val="474747"/>
          </a:solidFill>
          <a:latin typeface="Calibri"/>
          <a:ea typeface="ＭＳ Ｐゴシック" charset="0"/>
          <a:cs typeface="Calibri"/>
        </a:defRPr>
      </a:lvl1pPr>
      <a:lvl2pPr marL="285750" indent="-2857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474747"/>
          </a:solidFill>
          <a:latin typeface="Calibri"/>
          <a:ea typeface="ＭＳ Ｐゴシック" charset="0"/>
          <a:cs typeface="Calibri"/>
        </a:defRPr>
      </a:lvl2pPr>
      <a:lvl3pPr marL="719138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Lucida Grande" charset="0"/>
        <a:buChar char="﹣"/>
        <a:defRPr sz="1600" kern="1200">
          <a:solidFill>
            <a:srgbClr val="474747"/>
          </a:solidFill>
          <a:latin typeface="Calibri"/>
          <a:ea typeface="ＭＳ Ｐゴシック" charset="0"/>
          <a:cs typeface="Calibri"/>
        </a:defRPr>
      </a:lvl3pPr>
      <a:lvl4pPr marL="250825" indent="61595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4pPr>
      <a:lvl5pPr marL="133191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0089C3"/>
          </a:solidFill>
          <a:latin typeface="Calibri"/>
          <a:ea typeface="ＭＳ Ｐゴシック" charset="0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.sensorpro.net/run/RegisterContact.aspx?eorgid=tlUvyVYlGD8%3D_hkka&amp;Ref=RegFor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5040560" cy="1512168"/>
          </a:xfrm>
        </p:spPr>
        <p:txBody>
          <a:bodyPr/>
          <a:lstStyle/>
          <a:p>
            <a:pPr algn="ctr"/>
            <a:r>
              <a:rPr lang="en-US" dirty="0"/>
              <a:t>Local Enterprise Office Supports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3433298"/>
            <a:ext cx="4896544" cy="1075822"/>
          </a:xfrm>
        </p:spPr>
        <p:txBody>
          <a:bodyPr/>
          <a:lstStyle/>
          <a:p>
            <a:r>
              <a:rPr lang="en-US" sz="2400" dirty="0"/>
              <a:t>Brian Killian</a:t>
            </a:r>
          </a:p>
          <a:p>
            <a:r>
              <a:rPr lang="en-US" sz="2400" dirty="0"/>
              <a:t>LEO Laois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9B925-39F5-4D57-B45E-A4094E89B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6021288"/>
            <a:ext cx="1728192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BD8F4B-6590-456B-A395-19E56D976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7595"/>
            <a:ext cx="2627784" cy="2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075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588060"/>
            <a:ext cx="34355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Business Advice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9" y="2407820"/>
            <a:ext cx="5544615" cy="1679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>
                <a:solidFill>
                  <a:srgbClr val="474747"/>
                </a:solidFill>
                <a:latin typeface="+mn-lt"/>
                <a:cs typeface="+mn-cs"/>
              </a:rPr>
              <a:t>Business Advice Clinic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400" dirty="0">
              <a:solidFill>
                <a:srgbClr val="474747"/>
              </a:solidFill>
              <a:latin typeface="+mn-lt"/>
              <a:cs typeface="+mn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IE" sz="2400" dirty="0">
              <a:solidFill>
                <a:srgbClr val="474747"/>
              </a:solidFill>
              <a:latin typeface="+mn-lt"/>
              <a:cs typeface="+mn-cs"/>
            </a:endParaRPr>
          </a:p>
        </p:txBody>
      </p:sp>
      <p:pic>
        <p:nvPicPr>
          <p:cNvPr id="7" name="Picture 2" descr="C:\Users\50617\AppData\Local\Microsoft\Windows\Temporary Internet Files\Content.IE5\YUB9QLWA\coaching[1].jpg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50275"/>
            <a:ext cx="20669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385846"/>
            <a:ext cx="6192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IE" dirty="0">
                <a:solidFill>
                  <a:srgbClr val="474747"/>
                </a:solidFill>
                <a:latin typeface="+mn-lt"/>
                <a:cs typeface="+mn-cs"/>
              </a:rPr>
              <a:t>Training – Mentoring – Financial Supports - Other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b="1" dirty="0">
              <a:solidFill>
                <a:srgbClr val="002060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Pointing Arrow">
                <a:extLst>
                  <a:ext uri="{FF2B5EF4-FFF2-40B4-BE49-F238E27FC236}">
                    <a16:creationId xmlns:a16="http://schemas.microsoft.com/office/drawing/2014/main" id="{637A8495-7A91-4126-8461-862B1B1C247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01346" y="3140968"/>
              <a:ext cx="594550" cy="80454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594550" cy="804549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93089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Pointing Arrow">
                <a:extLst>
                  <a:ext uri="{FF2B5EF4-FFF2-40B4-BE49-F238E27FC236}">
                    <a16:creationId xmlns:a16="http://schemas.microsoft.com/office/drawing/2014/main" id="{637A8495-7A91-4126-8461-862B1B1C24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1346" y="3140968"/>
                <a:ext cx="594550" cy="8045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2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5795DA-E86E-42F5-B38F-305A96B0EAA9}"/>
              </a:ext>
            </a:extLst>
          </p:cNvPr>
          <p:cNvSpPr txBox="1"/>
          <p:nvPr/>
        </p:nvSpPr>
        <p:spPr>
          <a:xfrm>
            <a:off x="539552" y="1482454"/>
            <a:ext cx="684193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Start Your Own Business Course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D762F-98F7-420D-BAE2-BC2BA7405FAA}"/>
              </a:ext>
            </a:extLst>
          </p:cNvPr>
          <p:cNvSpPr txBox="1"/>
          <p:nvPr/>
        </p:nvSpPr>
        <p:spPr>
          <a:xfrm>
            <a:off x="539552" y="2204864"/>
            <a:ext cx="3816424" cy="2997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 those with a business idea and are unsure as to how to develop the idea into a business plan. This course is delivered over 6 evening sessions and includes one to one mentoring sessions after the course to further tailor content to your needs.</a:t>
            </a:r>
          </a:p>
        </p:txBody>
      </p:sp>
      <p:pic>
        <p:nvPicPr>
          <p:cNvPr id="5" name="Picture 4" descr="A close-up of a notepad with a check mark&#10;&#10;Description automatically generated">
            <a:extLst>
              <a:ext uri="{FF2B5EF4-FFF2-40B4-BE49-F238E27FC236}">
                <a16:creationId xmlns:a16="http://schemas.microsoft.com/office/drawing/2014/main" id="{D10B800D-3626-B309-01E0-2F204F15EE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68" y="2208070"/>
            <a:ext cx="3667600" cy="24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5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5795DA-E86E-42F5-B38F-305A96B0EAA9}"/>
              </a:ext>
            </a:extLst>
          </p:cNvPr>
          <p:cNvSpPr txBox="1"/>
          <p:nvPr/>
        </p:nvSpPr>
        <p:spPr>
          <a:xfrm>
            <a:off x="539552" y="1482454"/>
            <a:ext cx="1983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Training </a:t>
            </a:r>
          </a:p>
        </p:txBody>
      </p:sp>
      <p:pic>
        <p:nvPicPr>
          <p:cNvPr id="7" name="Picture 4" descr="C:\Users\50617\AppData\Local\Microsoft\Windows\Temporary Internet Files\Content.IE5\YUB9QLWA\Success[1].jpg">
            <a:extLst>
              <a:ext uri="{FF2B5EF4-FFF2-40B4-BE49-F238E27FC236}">
                <a16:creationId xmlns:a16="http://schemas.microsoft.com/office/drawing/2014/main" id="{A47ABDB4-D1DA-43D3-A5C4-BEC5727E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2208"/>
            <a:ext cx="4314056" cy="32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9D762F-98F7-420D-BAE2-BC2BA7405FAA}"/>
              </a:ext>
            </a:extLst>
          </p:cNvPr>
          <p:cNvSpPr txBox="1"/>
          <p:nvPr/>
        </p:nvSpPr>
        <p:spPr>
          <a:xfrm>
            <a:off x="539552" y="2204864"/>
            <a:ext cx="48965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74747"/>
                </a:solidFill>
              </a:rPr>
              <a:t>Start Your Own Business Course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Social Media and Online Marketing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Cash-Flow/ Pricing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Procurement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Tax for SME’s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Recruitment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Sales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Etc.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23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5795DA-E86E-42F5-B38F-305A96B0EAA9}"/>
              </a:ext>
            </a:extLst>
          </p:cNvPr>
          <p:cNvSpPr txBox="1"/>
          <p:nvPr/>
        </p:nvSpPr>
        <p:spPr>
          <a:xfrm>
            <a:off x="539552" y="1482454"/>
            <a:ext cx="23631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800" b="1" dirty="0">
                <a:solidFill>
                  <a:srgbClr val="00B0F0"/>
                </a:solidFill>
                <a:latin typeface="+mn-lt"/>
                <a:cs typeface="+mn-cs"/>
              </a:rPr>
              <a:t>Mentoring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D762F-98F7-420D-BAE2-BC2BA7405FAA}"/>
              </a:ext>
            </a:extLst>
          </p:cNvPr>
          <p:cNvSpPr txBox="1"/>
          <p:nvPr/>
        </p:nvSpPr>
        <p:spPr>
          <a:xfrm>
            <a:off x="333919" y="2420888"/>
            <a:ext cx="4896544" cy="294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74747"/>
                </a:solidFill>
              </a:rPr>
              <a:t>The Mentor Programme is designed to match up the knowledge, skills, insights and entrepreneurial capability of experienced business practitioners with small business owner/ managers who need practical and strategic one to one advice and guidance</a:t>
            </a:r>
            <a:endParaRPr lang="en-IE" dirty="0"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D8169B-511D-4766-BD94-FB2C01EDD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692696"/>
            <a:ext cx="3688943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1E48ED-8D8C-4309-B889-C9926AF0724A}"/>
              </a:ext>
            </a:extLst>
          </p:cNvPr>
          <p:cNvSpPr/>
          <p:nvPr/>
        </p:nvSpPr>
        <p:spPr>
          <a:xfrm>
            <a:off x="2339752" y="62068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/>
              <a:t>Microfinance Ireland (MFI)</a:t>
            </a:r>
            <a:br>
              <a:rPr lang="en-IE" sz="2400" b="1" dirty="0"/>
            </a:b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EBAEA2-600F-C128-8E2D-2ADB8C83D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612035"/>
            <a:ext cx="6940649" cy="1978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C54D97-3F22-3ED8-D094-2450CF336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4" y="1273977"/>
            <a:ext cx="7884368" cy="23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5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E7509E-3D1C-4D61-A82D-EC0A191C6206}"/>
              </a:ext>
            </a:extLst>
          </p:cNvPr>
          <p:cNvSpPr/>
          <p:nvPr/>
        </p:nvSpPr>
        <p:spPr>
          <a:xfrm>
            <a:off x="323528" y="4022194"/>
            <a:ext cx="604867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IE" sz="1200" b="1" dirty="0">
                <a:solidFill>
                  <a:srgbClr val="002060"/>
                </a:solidFill>
                <a:latin typeface="Arial" pitchFamily="34" charset="0"/>
              </a:rPr>
              <a:t>Tel:    </a:t>
            </a:r>
            <a:r>
              <a:rPr lang="en-IE" sz="1200" dirty="0">
                <a:solidFill>
                  <a:srgbClr val="002060"/>
                </a:solidFill>
                <a:latin typeface="Arial" pitchFamily="34" charset="0"/>
              </a:rPr>
              <a:t>	057 8661800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b="1" dirty="0">
                <a:solidFill>
                  <a:srgbClr val="002060"/>
                </a:solidFill>
                <a:latin typeface="Arial" pitchFamily="34" charset="0"/>
              </a:rPr>
              <a:t>Email</a:t>
            </a:r>
            <a:r>
              <a:rPr lang="en-IE" sz="1200" dirty="0">
                <a:solidFill>
                  <a:srgbClr val="002060"/>
                </a:solidFill>
                <a:latin typeface="Arial" pitchFamily="34" charset="0"/>
              </a:rPr>
              <a:t>:   	localenterprise@laoiscoco.ie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b="1" dirty="0">
                <a:solidFill>
                  <a:srgbClr val="002060"/>
                </a:solidFill>
                <a:latin typeface="Arial" pitchFamily="34" charset="0"/>
              </a:rPr>
              <a:t>Twitter:  </a:t>
            </a:r>
            <a:r>
              <a:rPr lang="en-IE" sz="1200" dirty="0">
                <a:solidFill>
                  <a:srgbClr val="002060"/>
                </a:solidFill>
                <a:latin typeface="Arial" pitchFamily="34" charset="0"/>
              </a:rPr>
              <a:t>	@</a:t>
            </a:r>
            <a:r>
              <a:rPr lang="en-IE" sz="1200" dirty="0" err="1">
                <a:solidFill>
                  <a:srgbClr val="002060"/>
                </a:solidFill>
                <a:latin typeface="Arial" pitchFamily="34" charset="0"/>
              </a:rPr>
              <a:t>LEOLaois</a:t>
            </a:r>
            <a:endParaRPr lang="en-IE" sz="1200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b="1" dirty="0">
                <a:solidFill>
                  <a:srgbClr val="002060"/>
                </a:solidFill>
                <a:latin typeface="Arial" pitchFamily="34" charset="0"/>
              </a:rPr>
              <a:t>Facebook: </a:t>
            </a:r>
            <a:r>
              <a:rPr lang="en-IE" sz="1200" dirty="0">
                <a:solidFill>
                  <a:srgbClr val="002060"/>
                </a:solidFill>
                <a:latin typeface="Arial" pitchFamily="34" charset="0"/>
              </a:rPr>
              <a:t>	</a:t>
            </a:r>
            <a:r>
              <a:rPr lang="en-IE" sz="1200" dirty="0" err="1">
                <a:solidFill>
                  <a:srgbClr val="002060"/>
                </a:solidFill>
                <a:latin typeface="Arial" pitchFamily="34" charset="0"/>
              </a:rPr>
              <a:t>LEOLaois</a:t>
            </a:r>
            <a:endParaRPr lang="en-IE" sz="1200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b="1" dirty="0">
                <a:solidFill>
                  <a:srgbClr val="002060"/>
                </a:solidFill>
                <a:latin typeface="Arial" pitchFamily="34" charset="0"/>
              </a:rPr>
              <a:t>Instagram:</a:t>
            </a:r>
            <a:r>
              <a:rPr lang="en-IE" sz="1200" dirty="0">
                <a:solidFill>
                  <a:srgbClr val="002060"/>
                </a:solidFill>
                <a:latin typeface="Arial" pitchFamily="34" charset="0"/>
              </a:rPr>
              <a:t>    @LaoisLEO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IE" sz="1200" b="1" dirty="0">
                <a:solidFill>
                  <a:srgbClr val="002060"/>
                </a:solidFill>
                <a:latin typeface="Arial" pitchFamily="34" charset="0"/>
              </a:rPr>
              <a:t>Web:    	</a:t>
            </a:r>
            <a:r>
              <a:rPr lang="en-IE" sz="1200" dirty="0">
                <a:solidFill>
                  <a:srgbClr val="002060"/>
                </a:solidFill>
                <a:latin typeface="Arial" pitchFamily="34" charset="0"/>
              </a:rPr>
              <a:t>www.localenterprise.ie/Laois </a:t>
            </a:r>
            <a:endParaRPr lang="en-GB" sz="12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74888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500" dirty="0"/>
              <a:t>#MakingitHappen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FFBD5-169D-0163-9538-1C1D4AC57EEE}"/>
              </a:ext>
            </a:extLst>
          </p:cNvPr>
          <p:cNvSpPr txBox="1"/>
          <p:nvPr/>
        </p:nvSpPr>
        <p:spPr>
          <a:xfrm>
            <a:off x="304762" y="2420888"/>
            <a:ext cx="36004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IE" sz="1400" b="1" dirty="0">
              <a:solidFill>
                <a:srgbClr val="474747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IE" sz="1400" b="1" dirty="0">
              <a:solidFill>
                <a:srgbClr val="474747"/>
              </a:solidFill>
              <a:latin typeface="Arial" pitchFamily="34" charset="0"/>
            </a:endParaRP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2ED51-39A6-820D-3745-680593A2BA9E}"/>
              </a:ext>
            </a:extLst>
          </p:cNvPr>
          <p:cNvSpPr txBox="1"/>
          <p:nvPr/>
        </p:nvSpPr>
        <p:spPr>
          <a:xfrm>
            <a:off x="4355976" y="270892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  <a:latin typeface="Arial" pitchFamily="34" charset="0"/>
              </a:rPr>
              <a:t>Sign Up for Our Newsletter </a:t>
            </a:r>
            <a:r>
              <a:rPr lang="en-IE" b="1" dirty="0">
                <a:solidFill>
                  <a:srgbClr val="474747"/>
                </a:solidFill>
                <a:latin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dirty="0">
              <a:solidFill>
                <a:srgbClr val="474747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3210883"/>
      </p:ext>
    </p:extLst>
  </p:cSld>
  <p:clrMapOvr>
    <a:masterClrMapping/>
  </p:clrMapOvr>
</p:sld>
</file>

<file path=ppt/theme/theme1.xml><?xml version="1.0" encoding="utf-8"?>
<a:theme xmlns:a="http://schemas.openxmlformats.org/drawingml/2006/main" name="ESW_PresTemplate_1">
  <a:themeElements>
    <a:clrScheme name="Custom 2">
      <a:dk1>
        <a:srgbClr val="0094BA"/>
      </a:dk1>
      <a:lt1>
        <a:sysClr val="window" lastClr="FFFFFF"/>
      </a:lt1>
      <a:dk2>
        <a:srgbClr val="61BCE0"/>
      </a:dk2>
      <a:lt2>
        <a:srgbClr val="C1C3BC"/>
      </a:lt2>
      <a:accent1>
        <a:srgbClr val="A7CD64"/>
      </a:accent1>
      <a:accent2>
        <a:srgbClr val="007F9C"/>
      </a:accent2>
      <a:accent3>
        <a:srgbClr val="00629B"/>
      </a:accent3>
      <a:accent4>
        <a:srgbClr val="162E74"/>
      </a:accent4>
      <a:accent5>
        <a:srgbClr val="4BACC6"/>
      </a:accent5>
      <a:accent6>
        <a:srgbClr val="90CEE6"/>
      </a:accent6>
      <a:hlink>
        <a:srgbClr val="FFFFFF"/>
      </a:hlink>
      <a:folHlink>
        <a:srgbClr val="007173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ESW_PresTemplate_1.potx</Template>
  <TotalTime>5202</TotalTime>
  <Words>187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Lucida Grande</vt:lpstr>
      <vt:lpstr>Verdana</vt:lpstr>
      <vt:lpstr>ESW_PresTemplate_1</vt:lpstr>
      <vt:lpstr>Local Enterprise Office Supports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Brian Killian</cp:lastModifiedBy>
  <cp:revision>370</cp:revision>
  <cp:lastPrinted>2018-09-05T17:19:34Z</cp:lastPrinted>
  <dcterms:created xsi:type="dcterms:W3CDTF">2011-04-28T10:07:37Z</dcterms:created>
  <dcterms:modified xsi:type="dcterms:W3CDTF">2026-06-05T08:52:29Z</dcterms:modified>
</cp:coreProperties>
</file>